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8223F7-0209-49FE-B978-AD6B6C529921}" type="datetimeFigureOut">
              <a:rPr lang="fr-FR" smtClean="0"/>
              <a:t>19/03/2020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CA62AD-CAD9-4325-9F1F-3BE502BAFEF9}"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B8493FF0-DBED-4FC6-B555-3D87E104BF22}" type="datetime1">
              <a:rPr lang="fr-FR" smtClean="0"/>
              <a:t>19/03/2020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B78A7945-575E-4CDB-99DC-3C44E809C41F}"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6345114-FDD7-4DDF-A28B-2E055CE16DCD}" type="datetime1">
              <a:rPr lang="fr-FR" smtClean="0"/>
              <a:t>19/03/2020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8A7945-575E-4CDB-99DC-3C44E809C41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A88294B-A149-4AA7-AA10-3AD5C2D3CF86}" type="datetime1">
              <a:rPr lang="fr-FR" smtClean="0"/>
              <a:t>19/03/2020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8A7945-575E-4CDB-99DC-3C44E809C41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F0192312-A2B9-481F-86F9-6224934E1549}" type="datetime1">
              <a:rPr lang="fr-FR" smtClean="0"/>
              <a:t>19/03/2020</a:t>
            </a:fld>
            <a:endParaRPr lang="fr-FR"/>
          </a:p>
        </p:txBody>
      </p:sp>
      <p:sp>
        <p:nvSpPr>
          <p:cNvPr id="9" name="Espace réservé du numéro de diapositive 8"/>
          <p:cNvSpPr>
            <a:spLocks noGrp="1"/>
          </p:cNvSpPr>
          <p:nvPr>
            <p:ph type="sldNum" sz="quarter" idx="15"/>
          </p:nvPr>
        </p:nvSpPr>
        <p:spPr/>
        <p:txBody>
          <a:bodyPr rtlCol="0"/>
          <a:lstStyle/>
          <a:p>
            <a:fld id="{B78A7945-575E-4CDB-99DC-3C44E809C41F}"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2A4D82F-C419-458D-ADF3-2600C87179F2}" type="datetime1">
              <a:rPr lang="fr-FR" smtClean="0"/>
              <a:t>19/03/2020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B78A7945-575E-4CDB-99DC-3C44E809C41F}"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6DC9230F-6880-4C54-A352-D2205D4BD828}" type="datetime1">
              <a:rPr lang="fr-FR" smtClean="0"/>
              <a:t>19/03/2020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8A7945-575E-4CDB-99DC-3C44E809C41F}"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A504272-12AD-4A25-86C3-C4A360D154A2}" type="datetime1">
              <a:rPr lang="fr-FR" smtClean="0"/>
              <a:t>19/03/2020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8A7945-575E-4CDB-99DC-3C44E809C41F}"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44F9797D-CB3A-4E3F-B5EA-53F5BBEE5870}" type="datetime1">
              <a:rPr lang="fr-FR" smtClean="0"/>
              <a:t>19/03/2020</a:t>
            </a:fld>
            <a:endParaRPr lang="fr-FR"/>
          </a:p>
        </p:txBody>
      </p:sp>
      <p:sp>
        <p:nvSpPr>
          <p:cNvPr id="7" name="Espace réservé du numéro de diapositive 6"/>
          <p:cNvSpPr>
            <a:spLocks noGrp="1"/>
          </p:cNvSpPr>
          <p:nvPr>
            <p:ph type="sldNum" sz="quarter" idx="11"/>
          </p:nvPr>
        </p:nvSpPr>
        <p:spPr/>
        <p:txBody>
          <a:bodyPr rtlCol="0"/>
          <a:lstStyle/>
          <a:p>
            <a:fld id="{B78A7945-575E-4CDB-99DC-3C44E809C41F}"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9F18F4-B3BB-44E4-A58E-5516A629CBB0}" type="datetime1">
              <a:rPr lang="fr-FR" smtClean="0"/>
              <a:t>19/03/2020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8A7945-575E-4CDB-99DC-3C44E809C41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0BA83DCE-0856-4DB9-AA27-F24BF7C33B3C}" type="datetime1">
              <a:rPr lang="fr-FR" smtClean="0"/>
              <a:t>19/03/2020</a:t>
            </a:fld>
            <a:endParaRPr lang="fr-FR"/>
          </a:p>
        </p:txBody>
      </p:sp>
      <p:sp>
        <p:nvSpPr>
          <p:cNvPr id="22" name="Espace réservé du numéro de diapositive 21"/>
          <p:cNvSpPr>
            <a:spLocks noGrp="1"/>
          </p:cNvSpPr>
          <p:nvPr>
            <p:ph type="sldNum" sz="quarter" idx="15"/>
          </p:nvPr>
        </p:nvSpPr>
        <p:spPr/>
        <p:txBody>
          <a:bodyPr rtlCol="0"/>
          <a:lstStyle/>
          <a:p>
            <a:fld id="{B78A7945-575E-4CDB-99DC-3C44E809C41F}"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34DCA9EA-286E-4A4E-977E-82FF01F37E3E}" type="datetime1">
              <a:rPr lang="fr-FR" smtClean="0"/>
              <a:t>19/03/2020</a:t>
            </a:fld>
            <a:endParaRPr lang="fr-FR"/>
          </a:p>
        </p:txBody>
      </p:sp>
      <p:sp>
        <p:nvSpPr>
          <p:cNvPr id="18" name="Espace réservé du numéro de diapositive 17"/>
          <p:cNvSpPr>
            <a:spLocks noGrp="1"/>
          </p:cNvSpPr>
          <p:nvPr>
            <p:ph type="sldNum" sz="quarter" idx="11"/>
          </p:nvPr>
        </p:nvSpPr>
        <p:spPr/>
        <p:txBody>
          <a:bodyPr rtlCol="0"/>
          <a:lstStyle/>
          <a:p>
            <a:fld id="{B78A7945-575E-4CDB-99DC-3C44E809C41F}"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73C778-A4F3-4AEF-951A-B6BBEF0182B4}" type="datetime1">
              <a:rPr lang="fr-FR" smtClean="0"/>
              <a:t>19/03/2020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78A7945-575E-4CDB-99DC-3C44E809C41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0"/>
            <a:ext cx="7772400" cy="1196753"/>
          </a:xfrm>
        </p:spPr>
        <p:txBody>
          <a:bodyPr>
            <a:normAutofit/>
          </a:bodyPr>
          <a:lstStyle/>
          <a:p>
            <a:pPr algn="ctr"/>
            <a:r>
              <a:rPr lang="ar-MA" b="1" dirty="0">
                <a:solidFill>
                  <a:schemeClr val="tx1"/>
                </a:solidFill>
              </a:rPr>
              <a:t>تعديل الدستور</a:t>
            </a:r>
            <a:r>
              <a:rPr lang="fr-FR" dirty="0">
                <a:solidFill>
                  <a:schemeClr val="tx1"/>
                </a:solidFill>
              </a:rPr>
              <a:t/>
            </a:r>
            <a:br>
              <a:rPr lang="fr-FR" dirty="0">
                <a:solidFill>
                  <a:schemeClr val="tx1"/>
                </a:solidFill>
              </a:rPr>
            </a:br>
            <a:endParaRPr lang="fr-FR" dirty="0">
              <a:solidFill>
                <a:schemeClr val="tx1"/>
              </a:solidFill>
            </a:endParaRPr>
          </a:p>
        </p:txBody>
      </p:sp>
      <p:sp>
        <p:nvSpPr>
          <p:cNvPr id="3" name="Sous-titre 2"/>
          <p:cNvSpPr>
            <a:spLocks noGrp="1"/>
          </p:cNvSpPr>
          <p:nvPr>
            <p:ph type="subTitle" idx="1"/>
          </p:nvPr>
        </p:nvSpPr>
        <p:spPr>
          <a:xfrm>
            <a:off x="395536" y="908720"/>
            <a:ext cx="8352928" cy="5400600"/>
          </a:xfrm>
        </p:spPr>
        <p:txBody>
          <a:bodyPr>
            <a:noAutofit/>
          </a:bodyPr>
          <a:lstStyle/>
          <a:p>
            <a:pPr algn="r" rtl="1"/>
            <a:r>
              <a:rPr lang="ar-MA" sz="2200" b="0" dirty="0">
                <a:solidFill>
                  <a:schemeClr val="tx1"/>
                </a:solidFill>
              </a:rPr>
              <a:t>إن احتمال ظهور ثغرات في النص الدستوري لدى تطبيقه وكذا الحرص على مسايرته لتغيرات الواقع السياسي قد جعل واضعي الدساتير أي السلطة التأسيسية الأصلية تضمنه مقتضيات تنيط بموجبها بسلطة تأسيسية فرعية مهمة تعديله محددة مسطرة عملها ومقيدة لسلطتها في حدود معينة.</a:t>
            </a:r>
            <a:endParaRPr lang="fr-FR" sz="2200" b="0" dirty="0">
              <a:solidFill>
                <a:schemeClr val="tx1"/>
              </a:solidFill>
            </a:endParaRPr>
          </a:p>
          <a:p>
            <a:pPr algn="r" rtl="1"/>
            <a:r>
              <a:rPr lang="ar-MA" sz="2200" b="0" dirty="0">
                <a:solidFill>
                  <a:schemeClr val="tx1"/>
                </a:solidFill>
              </a:rPr>
              <a:t>	والجدير بالذكر أننا حينما ندرس سلطة ومسطرة تعديل الدساتير فإننا نخص بذلك الدساتير الصلبة دون الدساتير المرنة، لأن هذه </a:t>
            </a:r>
            <a:r>
              <a:rPr lang="ar-MA" sz="2200" b="0" dirty="0" err="1">
                <a:solidFill>
                  <a:schemeClr val="tx1"/>
                </a:solidFill>
              </a:rPr>
              <a:t>الأخيرة </a:t>
            </a:r>
            <a:r>
              <a:rPr lang="ar-MA" sz="2200" b="0" dirty="0">
                <a:solidFill>
                  <a:schemeClr val="tx1"/>
                </a:solidFill>
              </a:rPr>
              <a:t>– كما أوردنا </a:t>
            </a:r>
            <a:r>
              <a:rPr lang="ar-MA" sz="2200" b="0" dirty="0" err="1">
                <a:solidFill>
                  <a:schemeClr val="tx1"/>
                </a:solidFill>
              </a:rPr>
              <a:t>سابقا </a:t>
            </a:r>
            <a:r>
              <a:rPr lang="ar-MA" sz="2200" b="0" dirty="0">
                <a:solidFill>
                  <a:schemeClr val="tx1"/>
                </a:solidFill>
              </a:rPr>
              <a:t>– لا تتطلب مسطرة أو جهازا خاصا لتعديلها بل تعدل فيها القوانين الدستورية بنفس الطريقة التي تعدل </a:t>
            </a:r>
            <a:r>
              <a:rPr lang="ar-MA" sz="2200" b="0" dirty="0" err="1">
                <a:solidFill>
                  <a:schemeClr val="tx1"/>
                </a:solidFill>
              </a:rPr>
              <a:t>بها</a:t>
            </a:r>
            <a:r>
              <a:rPr lang="ar-MA" sz="2200" b="0" dirty="0">
                <a:solidFill>
                  <a:schemeClr val="tx1"/>
                </a:solidFill>
              </a:rPr>
              <a:t> القوانين </a:t>
            </a:r>
            <a:r>
              <a:rPr lang="ar-MA" sz="2200" b="0" dirty="0" err="1">
                <a:solidFill>
                  <a:schemeClr val="tx1"/>
                </a:solidFill>
              </a:rPr>
              <a:t>العادية.</a:t>
            </a:r>
            <a:r>
              <a:rPr lang="ar-MA" sz="2200" b="0" dirty="0">
                <a:solidFill>
                  <a:schemeClr val="tx1"/>
                </a:solidFill>
              </a:rPr>
              <a:t> </a:t>
            </a:r>
            <a:r>
              <a:rPr lang="ar-MA" sz="2200" b="0" dirty="0" err="1">
                <a:solidFill>
                  <a:schemeClr val="tx1"/>
                </a:solidFill>
              </a:rPr>
              <a:t>وهذابالتذكير</a:t>
            </a:r>
            <a:r>
              <a:rPr lang="ar-MA" sz="2200" b="0" dirty="0">
                <a:solidFill>
                  <a:schemeClr val="tx1"/>
                </a:solidFill>
              </a:rPr>
              <a:t>  بتواجد إشكالية التعديل الدستوري في الدساتير الصلبة دون المرنة يجرنا إلى تذكير آخر متعلق بدور العرف في تعديل الدساتير المدونة او العرفية سواء كانت صلبة ام </a:t>
            </a:r>
            <a:r>
              <a:rPr lang="ar-MA" sz="2200" b="0" dirty="0" err="1">
                <a:solidFill>
                  <a:schemeClr val="tx1"/>
                </a:solidFill>
              </a:rPr>
              <a:t>مرنة.</a:t>
            </a:r>
            <a:r>
              <a:rPr lang="ar-MA" sz="2200" b="0" dirty="0">
                <a:solidFill>
                  <a:schemeClr val="tx1"/>
                </a:solidFill>
              </a:rPr>
              <a:t> ذلك ان الدساتير- وخصوصا الصلبة والمدونة منها- قد يفرز تطبيقها اعرافا تعدل من روحها دون المساس </a:t>
            </a:r>
            <a:r>
              <a:rPr lang="ar-MA" sz="2200" b="0" dirty="0" err="1">
                <a:solidFill>
                  <a:schemeClr val="tx1"/>
                </a:solidFill>
              </a:rPr>
              <a:t>بنصوصها </a:t>
            </a:r>
            <a:r>
              <a:rPr lang="ar-MA" sz="2200" b="0" dirty="0">
                <a:solidFill>
                  <a:schemeClr val="tx1"/>
                </a:solidFill>
              </a:rPr>
              <a:t>(إفراز الجمهورية الثالثة الفرنسية لعرف دستوري طغى فيه البرلمان على السلطة التنفيذية وانمحى فيه دور رئيس الدولة بينما الدستور يعطي هذا الاخير صلاحيات </a:t>
            </a:r>
            <a:r>
              <a:rPr lang="ar-MA" sz="2200" b="0" dirty="0" err="1">
                <a:solidFill>
                  <a:schemeClr val="tx1"/>
                </a:solidFill>
              </a:rPr>
              <a:t>قوية ...).</a:t>
            </a:r>
            <a:r>
              <a:rPr lang="ar-MA" sz="2200" b="0" dirty="0">
                <a:solidFill>
                  <a:schemeClr val="tx1"/>
                </a:solidFill>
              </a:rPr>
              <a:t> </a:t>
            </a:r>
            <a:endParaRPr lang="fr-FR" sz="2200" b="0" dirty="0">
              <a:solidFill>
                <a:schemeClr val="tx1"/>
              </a:solidFill>
            </a:endParaRPr>
          </a:p>
          <a:p>
            <a:pPr algn="r" rtl="1"/>
            <a:r>
              <a:rPr lang="ar-MA" sz="2200" b="0" dirty="0">
                <a:solidFill>
                  <a:schemeClr val="tx1"/>
                </a:solidFill>
              </a:rPr>
              <a:t>بعد هذه التذكير فإننا سنتولى دراسة تعديل الدستور الصلب من خلال رصد سلطة التعديل ومسطرته والقيود الواردة عليه.</a:t>
            </a:r>
            <a:endParaRPr lang="fr-FR" sz="2200" b="0" dirty="0">
              <a:solidFill>
                <a:schemeClr val="tx1"/>
              </a:solidFill>
            </a:endParaRPr>
          </a:p>
        </p:txBody>
      </p:sp>
      <p:sp>
        <p:nvSpPr>
          <p:cNvPr id="4" name="Espace réservé du numéro de diapositive 3"/>
          <p:cNvSpPr>
            <a:spLocks noGrp="1"/>
          </p:cNvSpPr>
          <p:nvPr>
            <p:ph type="sldNum" sz="quarter" idx="12"/>
          </p:nvPr>
        </p:nvSpPr>
        <p:spPr/>
        <p:txBody>
          <a:bodyPr/>
          <a:lstStyle/>
          <a:p>
            <a:fld id="{B78A7945-575E-4CDB-99DC-3C44E809C41F}" type="slidenum">
              <a:rPr lang="fr-FR" smtClean="0"/>
              <a:t>1</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سلطة التعديل </a:t>
            </a:r>
            <a:endParaRPr lang="fr-FR" dirty="0">
              <a:solidFill>
                <a:schemeClr val="tx1"/>
              </a:solidFill>
            </a:endParaRPr>
          </a:p>
        </p:txBody>
      </p:sp>
      <p:sp>
        <p:nvSpPr>
          <p:cNvPr id="3" name="Espace réservé du contenu 2"/>
          <p:cNvSpPr>
            <a:spLocks noGrp="1"/>
          </p:cNvSpPr>
          <p:nvPr>
            <p:ph sz="quarter" idx="1"/>
          </p:nvPr>
        </p:nvSpPr>
        <p:spPr>
          <a:xfrm>
            <a:off x="457200" y="1052736"/>
            <a:ext cx="8075240" cy="5421216"/>
          </a:xfrm>
        </p:spPr>
        <p:txBody>
          <a:bodyPr>
            <a:normAutofit lnSpcReduction="10000"/>
          </a:bodyPr>
          <a:lstStyle/>
          <a:p>
            <a:pPr algn="r" rtl="1"/>
            <a:r>
              <a:rPr lang="ar-MA" dirty="0"/>
              <a:t>	إن واضعي الدستور عادة ما يخولون صلاحية تعديله للسلطة التي يريدون اعطاءها مكانة سامية في الدولة.</a:t>
            </a:r>
            <a:endParaRPr lang="fr-FR" dirty="0"/>
          </a:p>
          <a:p>
            <a:pPr algn="r" rtl="1"/>
            <a:r>
              <a:rPr lang="ar-MA" dirty="0"/>
              <a:t>	وتدل قراءة دساتير العالم على تنوع سلطة التعديل </a:t>
            </a:r>
            <a:r>
              <a:rPr lang="ar-MA" dirty="0" err="1"/>
              <a:t>بتنوعها.</a:t>
            </a:r>
            <a:r>
              <a:rPr lang="ar-MA" dirty="0"/>
              <a:t> وهكذا فإن اتخاذ المبادرة لتعديل الدستور قد تناط بالشعب كما هو الشأن في سويسرا حيث يحق لمواطنين ان يطرحوا على البرلمان اقتراح عرض تعديل دستوري على الاستفتاء في حالة تمكنهم من الحصول على مائة ألف لتوقيع لعريضة التعديل.</a:t>
            </a:r>
            <a:endParaRPr lang="fr-FR" dirty="0"/>
          </a:p>
          <a:p>
            <a:pPr algn="r" rtl="1"/>
            <a:r>
              <a:rPr lang="ar-MA" dirty="0"/>
              <a:t>	وعوض تخويل الشعب مبادرة تعديل الدستور فإن دستور 1793 الفرنسي قد كان ينص على انتخاب جمعية خاصة لتعديل الدستور.</a:t>
            </a:r>
            <a:endParaRPr lang="fr-FR" dirty="0"/>
          </a:p>
          <a:p>
            <a:pPr algn="r" rtl="1"/>
            <a:r>
              <a:rPr lang="ar-MA" dirty="0"/>
              <a:t>	وبينما منحت بعض الأنظمة سلطة التعديل الدستوري للبرلمان كما كان شأن الدستور الفرنسي لسنة 1791 فإن بغضها الاخر كان يخوله </a:t>
            </a:r>
            <a:r>
              <a:rPr lang="ar-MA" dirty="0" err="1"/>
              <a:t>للحكومة </a:t>
            </a:r>
            <a:r>
              <a:rPr lang="ar-MA" dirty="0"/>
              <a:t>(الإمبراطورية الأولى </a:t>
            </a:r>
            <a:r>
              <a:rPr lang="ar-MA" dirty="0" err="1"/>
              <a:t>الفرنسية...).</a:t>
            </a:r>
            <a:r>
              <a:rPr lang="ar-MA" dirty="0"/>
              <a:t> ويلاحظ ميل أغلب الدساتير المعاصرة إلى منح سلطة التعديل لكل من الحكومة والبرلمان، وذلك حرصا منها على </a:t>
            </a:r>
            <a:r>
              <a:rPr lang="ar-MA" dirty="0" err="1"/>
              <a:t>توازنهما.</a:t>
            </a:r>
            <a:r>
              <a:rPr lang="ar-MA" dirty="0"/>
              <a:t> وهذه هي الوضعية التي تعرفها فرنسا منذ 1875، كما أن دساتير بلجيكا وألمانيا </a:t>
            </a:r>
            <a:r>
              <a:rPr lang="ar-MA" dirty="0" err="1"/>
              <a:t>الفيديرالية</a:t>
            </a:r>
            <a:r>
              <a:rPr lang="ar-MA" dirty="0"/>
              <a:t> تنحنى نفس المنحى.</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lstStyle/>
          <a:p>
            <a:pPr algn="ctr"/>
            <a:r>
              <a:rPr lang="ar-MA" b="1" dirty="0">
                <a:solidFill>
                  <a:schemeClr val="tx1"/>
                </a:solidFill>
              </a:rPr>
              <a:t>مسطرة </a:t>
            </a:r>
            <a:r>
              <a:rPr lang="ar-MA" b="1" dirty="0" err="1">
                <a:solidFill>
                  <a:schemeClr val="tx1"/>
                </a:solidFill>
              </a:rPr>
              <a:t>التعديل</a:t>
            </a:r>
            <a:r>
              <a:rPr lang="ar-MA" dirty="0" err="1">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a:xfrm>
            <a:off x="457200" y="1124744"/>
            <a:ext cx="8147248" cy="5349208"/>
          </a:xfrm>
        </p:spPr>
        <p:txBody>
          <a:bodyPr>
            <a:normAutofit/>
          </a:bodyPr>
          <a:lstStyle/>
          <a:p>
            <a:pPr algn="r" rtl="1"/>
            <a:r>
              <a:rPr lang="ar-MA" sz="2800" dirty="0"/>
              <a:t>إن المشرع الدستوري يحاول دائما التوفيق بين اعتبارين فيما يخص مسطرة </a:t>
            </a:r>
            <a:r>
              <a:rPr lang="ar-MA" sz="2800" dirty="0" err="1"/>
              <a:t>التعديل </a:t>
            </a:r>
            <a:r>
              <a:rPr lang="ar-MA" sz="2800" dirty="0"/>
              <a:t>: ألا تكون هذه المسطرة جد مبسطة ومن شأنها تعريض النظام لعدم الاستقرار الدستوري بل تحويل الدستور الصلب إلى دستور مرن عمليا، وألا تكون هذه المسطرة معقدة حتى لا تؤدي استحالة تعديل الدستور بواسطتها إلى الانقلاب على نظامه.</a:t>
            </a:r>
            <a:endParaRPr lang="fr-FR" sz="2800" dirty="0"/>
          </a:p>
          <a:p>
            <a:pPr algn="r" rtl="1"/>
            <a:r>
              <a:rPr lang="ar-MA" sz="2800" dirty="0"/>
              <a:t>	وبينما تنص بعض الدساتير على تعديلها بمسطرة </a:t>
            </a:r>
            <a:r>
              <a:rPr lang="ar-MA" sz="2800" dirty="0" err="1"/>
              <a:t>الاستفتاء (سويسرا </a:t>
            </a:r>
            <a:r>
              <a:rPr lang="ar-MA" sz="2800" dirty="0"/>
              <a:t>- فرنسا) فإن دساتير أخرى تنص على أغلبية برلمانية موصوفة لتعديلها.</a:t>
            </a:r>
            <a:endParaRPr lang="fr-FR" sz="2800" dirty="0"/>
          </a:p>
          <a:p>
            <a:endParaRPr lang="fr-FR"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تقييد سلطة التعديل</a:t>
            </a:r>
            <a:r>
              <a:rPr lang="ar-MA" dirty="0">
                <a:solidFill>
                  <a:schemeClr val="tx1"/>
                </a:solidFill>
              </a:rPr>
              <a:t>:</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إذا كانت السلطة التأسيسية الأصلية غير مقيدة بأية شروط قانونية أو دستورية في وضعها </a:t>
            </a:r>
            <a:r>
              <a:rPr lang="ar-MA" sz="3600" dirty="0" err="1"/>
              <a:t>للدستور </a:t>
            </a:r>
            <a:r>
              <a:rPr lang="ar-MA" sz="3600" dirty="0"/>
              <a:t>(وإن كانت مقيدة بشروط سياسية متمثلة في إيديولوجيتها( فإن السلطة التأسيسية </a:t>
            </a:r>
            <a:r>
              <a:rPr lang="ar-MA" sz="3600" dirty="0" err="1"/>
              <a:t>الفرعية </a:t>
            </a:r>
            <a:r>
              <a:rPr lang="ar-MA" sz="3600" dirty="0"/>
              <a:t>- علاوة على تقييدها بحصر سلطة التعديل في جهاز معين وتقييده بمسطرة </a:t>
            </a:r>
            <a:r>
              <a:rPr lang="ar-MA" sz="3600" dirty="0" err="1"/>
              <a:t>معقدة </a:t>
            </a:r>
            <a:r>
              <a:rPr lang="ar-MA" sz="3600" dirty="0"/>
              <a:t>- مقيدة كذلك بثلاث شروط موضوعية أو </a:t>
            </a:r>
            <a:r>
              <a:rPr lang="ar-MA" sz="3600" dirty="0" err="1"/>
              <a:t>زمانية</a:t>
            </a:r>
            <a:r>
              <a:rPr lang="ar-MA" sz="3600" dirty="0"/>
              <a:t> أو ظرفية.</a:t>
            </a:r>
            <a:endParaRPr lang="fr-FR" sz="3600"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76672"/>
            <a:ext cx="8229600" cy="6048672"/>
          </a:xfrm>
        </p:spPr>
        <p:txBody>
          <a:bodyPr>
            <a:normAutofit/>
          </a:bodyPr>
          <a:lstStyle/>
          <a:p>
            <a:pPr algn="r" rtl="1"/>
            <a:r>
              <a:rPr lang="ar-MA" sz="2800" dirty="0"/>
              <a:t>وهكذا فإن </a:t>
            </a:r>
            <a:r>
              <a:rPr lang="ar-MA" sz="2800" b="1" u="sng" dirty="0">
                <a:solidFill>
                  <a:srgbClr val="FF0000"/>
                </a:solidFill>
              </a:rPr>
              <a:t>التقييد الموضوعي</a:t>
            </a:r>
            <a:r>
              <a:rPr lang="ar-MA" sz="2800" dirty="0">
                <a:solidFill>
                  <a:srgbClr val="FF0000"/>
                </a:solidFill>
              </a:rPr>
              <a:t> </a:t>
            </a:r>
            <a:r>
              <a:rPr lang="ar-MA" sz="2800" dirty="0"/>
              <a:t>ينصب على بعض بنود الدستور التي يمنع المشرع الدستوري تعديلها لأنها جوهر </a:t>
            </a:r>
            <a:r>
              <a:rPr lang="ar-MA" sz="2800" dirty="0" err="1"/>
              <a:t>النظام.</a:t>
            </a:r>
            <a:r>
              <a:rPr lang="ar-MA" sz="2800" dirty="0"/>
              <a:t> من ذلك حظر الدساتير المغربية تناول النصوص المتعلقة بالدين الإسلامي والنظام الملكي للدولة بالتعديل.</a:t>
            </a:r>
            <a:endParaRPr lang="fr-FR" sz="2800" dirty="0"/>
          </a:p>
          <a:p>
            <a:pPr algn="r" rtl="1"/>
            <a:r>
              <a:rPr lang="ar-MA" sz="2800" dirty="0"/>
              <a:t>	أما من </a:t>
            </a:r>
            <a:r>
              <a:rPr lang="ar-MA" sz="2800" b="1" u="sng" dirty="0">
                <a:solidFill>
                  <a:srgbClr val="FF0000"/>
                </a:solidFill>
              </a:rPr>
              <a:t>الناحية </a:t>
            </a:r>
            <a:r>
              <a:rPr lang="ar-MA" sz="2800" b="1" u="sng" dirty="0" err="1">
                <a:solidFill>
                  <a:srgbClr val="FF0000"/>
                </a:solidFill>
              </a:rPr>
              <a:t>الزمانية</a:t>
            </a:r>
            <a:r>
              <a:rPr lang="ar-MA" sz="2800" dirty="0">
                <a:solidFill>
                  <a:srgbClr val="FF0000"/>
                </a:solidFill>
              </a:rPr>
              <a:t>: </a:t>
            </a:r>
            <a:r>
              <a:rPr lang="ar-MA" sz="2800" dirty="0"/>
              <a:t>فإن بعض الدساتير قد تمنع تعديلها إلى حين مرور فترة معينة على دخولها حيز </a:t>
            </a:r>
            <a:r>
              <a:rPr lang="ar-MA" sz="2800" dirty="0" err="1"/>
              <a:t>التطبيق </a:t>
            </a:r>
            <a:r>
              <a:rPr lang="ar-MA" sz="2800" dirty="0"/>
              <a:t>(من ذلك حظر دستور 1791 الفرنسي تعديله إلا بعد انصرام أربع سنوات على تطبيقه</a:t>
            </a:r>
            <a:r>
              <a:rPr lang="ar-MA" sz="2800" dirty="0" err="1"/>
              <a:t>).</a:t>
            </a:r>
            <a:endParaRPr lang="fr-FR" sz="2800" dirty="0"/>
          </a:p>
          <a:p>
            <a:pPr algn="r" rtl="1"/>
            <a:r>
              <a:rPr lang="ar-MA" sz="2800" dirty="0"/>
              <a:t>	وأخيرا، فإن نوعا ثالثا من الدساتير يمنع تعديله خلال ظرف معين، ومن ذلك دستوري 1946 </a:t>
            </a:r>
            <a:r>
              <a:rPr lang="ar-MA" sz="2800" dirty="0" err="1"/>
              <a:t>و1958</a:t>
            </a:r>
            <a:r>
              <a:rPr lang="ar-MA" sz="2800" dirty="0"/>
              <a:t> الفرنسيين يمنعان تعديلهما خلال فترات احتلال التراب الفرنسي من طرف قوات أجنبية.</a:t>
            </a:r>
            <a:endParaRPr lang="fr-FR" sz="2800" dirty="0"/>
          </a:p>
          <a:p>
            <a:endParaRPr lang="fr-FR"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08720"/>
          </a:xfrm>
        </p:spPr>
        <p:txBody>
          <a:bodyPr>
            <a:normAutofit/>
          </a:bodyPr>
          <a:lstStyle/>
          <a:p>
            <a:pPr algn="ctr"/>
            <a:r>
              <a:rPr lang="ar-MA" sz="3200" b="1" dirty="0">
                <a:solidFill>
                  <a:schemeClr val="tx1"/>
                </a:solidFill>
              </a:rPr>
              <a:t>زوال الدستور</a:t>
            </a:r>
            <a:endParaRPr lang="fr-FR" sz="3200" dirty="0">
              <a:solidFill>
                <a:schemeClr val="tx1"/>
              </a:solidFill>
            </a:endParaRPr>
          </a:p>
        </p:txBody>
      </p:sp>
      <p:sp>
        <p:nvSpPr>
          <p:cNvPr id="3" name="Espace réservé du contenu 2"/>
          <p:cNvSpPr>
            <a:spLocks noGrp="1"/>
          </p:cNvSpPr>
          <p:nvPr>
            <p:ph sz="quarter" idx="1"/>
          </p:nvPr>
        </p:nvSpPr>
        <p:spPr>
          <a:xfrm>
            <a:off x="457200" y="1124744"/>
            <a:ext cx="8147248" cy="5349208"/>
          </a:xfrm>
        </p:spPr>
        <p:txBody>
          <a:bodyPr>
            <a:normAutofit/>
          </a:bodyPr>
          <a:lstStyle/>
          <a:p>
            <a:pPr algn="r" rtl="1"/>
            <a:r>
              <a:rPr lang="ar-MA" dirty="0"/>
              <a:t>إن زوال الدستور يرتبط دائما باجتياز النظام السياسي لأزمة </a:t>
            </a:r>
            <a:r>
              <a:rPr lang="ar-MA" dirty="0" err="1"/>
              <a:t>مؤسسية.</a:t>
            </a:r>
            <a:r>
              <a:rPr lang="ar-MA" dirty="0"/>
              <a:t> ولتفادي عرقلة الدستور لوجود الدولة السابقة على وجوده، ولتمكين النظام السياسي من تجاوز بعض الأزمات أو الظروف الاستثنائية التي قد لا تمكن الوسائل الدستورية من مواجهتها، فإن الدساتير عادة ما تسمح للسلط التنفيذية بتعليق بعض بنود الدستور وتركيز السلطة بيدها مؤقتا حتى تعود أحوال الدولة لمجراها الطبيعي وتجتاز أزمتها المؤسسية أو تقضي على العدوان الخارجي.</a:t>
            </a:r>
            <a:endParaRPr lang="fr-FR" dirty="0"/>
          </a:p>
          <a:p>
            <a:pPr algn="r" rtl="1"/>
            <a:r>
              <a:rPr lang="ar-MA" dirty="0"/>
              <a:t>	غير أن الأزمات التي تمر منها الدولة قد لا يكفي لتجاوزها تعليق الدستور؛ ولذلك فإن الدستور عادة ما يكون أول مستهدف بالتغييرات التي يتعرض لها النظام السياسي سواء من طرف نظامه أو بثورة أو انقلاب.</a:t>
            </a:r>
            <a:endParaRPr lang="fr-FR" dirty="0"/>
          </a:p>
          <a:p>
            <a:pPr algn="r" rtl="1"/>
            <a:r>
              <a:rPr lang="ar-MA" dirty="0"/>
              <a:t>	وعليه فإننا سنميز بين التعليق المؤقت بإعلان حالة الاستثناء، وزواله بتعديل نظامه لكل نصوصه، ثم إلغاء الدستور بنهاية النظام المرتبط </a:t>
            </a:r>
            <a:r>
              <a:rPr lang="ar-MA" dirty="0" err="1"/>
              <a:t>به.</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normAutofit/>
          </a:bodyPr>
          <a:lstStyle/>
          <a:p>
            <a:pPr algn="ctr"/>
            <a:r>
              <a:rPr lang="ar-MA" b="1" dirty="0">
                <a:solidFill>
                  <a:schemeClr val="tx1"/>
                </a:solidFill>
              </a:rPr>
              <a:t>التعليق المؤقت للدستور بإعلان حالة الاستثناء</a:t>
            </a:r>
            <a:endParaRPr lang="fr-FR" dirty="0">
              <a:solidFill>
                <a:schemeClr val="tx1"/>
              </a:solidFill>
            </a:endParaRPr>
          </a:p>
        </p:txBody>
      </p:sp>
      <p:sp>
        <p:nvSpPr>
          <p:cNvPr id="3" name="Espace réservé du contenu 2"/>
          <p:cNvSpPr>
            <a:spLocks noGrp="1"/>
          </p:cNvSpPr>
          <p:nvPr>
            <p:ph sz="quarter" idx="1"/>
          </p:nvPr>
        </p:nvSpPr>
        <p:spPr>
          <a:xfrm>
            <a:off x="457200" y="1196752"/>
            <a:ext cx="8147248" cy="5277200"/>
          </a:xfrm>
        </p:spPr>
        <p:txBody>
          <a:bodyPr>
            <a:normAutofit/>
          </a:bodyPr>
          <a:lstStyle/>
          <a:p>
            <a:pPr algn="r" rtl="1"/>
            <a:r>
              <a:rPr lang="ar-MA" dirty="0"/>
              <a:t>لمواجهة بعض الاضطرابات الداخلية أو الخارجية المهددة لوجود الدولة، فإن الدساتير تبيح للسلطة التنفيذية تعليقها حتى إزالة الخطر المهدد للدولة.</a:t>
            </a:r>
            <a:endParaRPr lang="fr-FR" dirty="0"/>
          </a:p>
          <a:p>
            <a:pPr algn="r" rtl="1"/>
            <a:r>
              <a:rPr lang="ar-MA" dirty="0"/>
              <a:t>	ولتفادي تحول الإعلان عن حالة الاستثناء المعلق للدستور إلى حالة عادية دائمة فإن الدساتير تقرن النص على إعلان حالة الاستثناء باشتراط شروط جوهرية وشكلية </a:t>
            </a:r>
            <a:r>
              <a:rPr lang="ar-MA" dirty="0" err="1"/>
              <a:t>معينة </a:t>
            </a:r>
            <a:r>
              <a:rPr lang="ar-MA" dirty="0"/>
              <a:t>(الفصل 16 من دستور 1958 الفرنسي والفصل 59 من الدستور المغربي</a:t>
            </a:r>
            <a:r>
              <a:rPr lang="ar-MA" dirty="0" err="1"/>
              <a:t>).</a:t>
            </a:r>
            <a:r>
              <a:rPr lang="ar-MA" dirty="0"/>
              <a:t> وإذا كانت الدولة الديمقراطية نادرا ما تعلق دساتيرها بإعلان حالة الاستثناء، فإن كثيرا من دول العالم الثالث رغم وضعها لدساتير </a:t>
            </a:r>
            <a:r>
              <a:rPr lang="ar-MA" dirty="0" err="1"/>
              <a:t>شكلية </a:t>
            </a:r>
            <a:r>
              <a:rPr lang="ar-MA" dirty="0"/>
              <a:t>– فإنها دائمة الإعلان عن الأحكام العرفية أو حالة الطوارئ أو حالة الاستثناء التي كثيرا ما تعلق فيها عدة بنود تهم حظر الأحزاب أو تأجيل الانتخابات أو منع التظاهر والتعبير وغيرها من الحريات والحقوق المكفولة دستوريا.</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زوال الدستور بتعديل نظامه لكل نصوصه</a:t>
            </a:r>
            <a:endParaRPr lang="fr-FR" dirty="0">
              <a:solidFill>
                <a:schemeClr val="tx1"/>
              </a:solidFill>
            </a:endParaRPr>
          </a:p>
        </p:txBody>
      </p:sp>
      <p:sp>
        <p:nvSpPr>
          <p:cNvPr id="3" name="Espace réservé du contenu 2"/>
          <p:cNvSpPr>
            <a:spLocks noGrp="1"/>
          </p:cNvSpPr>
          <p:nvPr>
            <p:ph sz="quarter" idx="1"/>
          </p:nvPr>
        </p:nvSpPr>
        <p:spPr>
          <a:xfrm>
            <a:off x="457200" y="1196752"/>
            <a:ext cx="8003232" cy="5277200"/>
          </a:xfrm>
        </p:spPr>
        <p:txBody>
          <a:bodyPr>
            <a:normAutofit/>
          </a:bodyPr>
          <a:lstStyle/>
          <a:p>
            <a:pPr algn="r" rtl="1"/>
            <a:r>
              <a:rPr lang="ar-MA" dirty="0"/>
              <a:t>إن زوال الدستور بتعديل نظامه لكل نصوصه غالبا ما يرتبط بسعي الحكم السياسي إلى إجراء تحول سلمي وحل أزمة سياسية ومؤسسية بتعديل كلي لنصوص الدستور يتوخى إرضاء مطالب المعارضة ويسعى لإشراكها في المؤسسات.</a:t>
            </a:r>
            <a:endParaRPr lang="fr-FR" dirty="0"/>
          </a:p>
          <a:p>
            <a:pPr algn="r" rtl="1"/>
            <a:r>
              <a:rPr lang="ar-MA" dirty="0"/>
              <a:t>	ورغم أن الاستفتاء بين الدستورين اللذين شهدهما المغرب، في صيف 1970 وربيع 1973، قد كانا عبارة عن مراجعة لدستور 1962، فإن مراجعتي 1970 </a:t>
            </a:r>
            <a:r>
              <a:rPr lang="ar-MA" dirty="0" err="1"/>
              <a:t>و1972</a:t>
            </a:r>
            <a:r>
              <a:rPr lang="ar-MA" dirty="0"/>
              <a:t> اعتبرهما المشرع الدستوري إقرارا لدستور جديد يلغي الدستور السابق، بحيث أننا ضمن هذا المفهوم الرسمي نكون إزاء قيام النظام بإلغاء الدستور السابق وإعلان دستور جديد وهو ما ينطبق عن دستور 2011 الذي تلا دستور 1996.</a:t>
            </a:r>
            <a:endParaRPr lang="fr-FR"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196752"/>
          </a:xfrm>
        </p:spPr>
        <p:txBody>
          <a:bodyPr/>
          <a:lstStyle/>
          <a:p>
            <a:pPr algn="ctr"/>
            <a:r>
              <a:rPr lang="ar-MA" b="1" dirty="0">
                <a:solidFill>
                  <a:schemeClr val="tx1"/>
                </a:solidFill>
              </a:rPr>
              <a:t>إلغاء الدستور بنهاية النظام المرتبط </a:t>
            </a:r>
            <a:r>
              <a:rPr lang="ar-MA" b="1" dirty="0" err="1">
                <a:solidFill>
                  <a:schemeClr val="tx1"/>
                </a:solidFill>
              </a:rPr>
              <a:t>به</a:t>
            </a:r>
            <a:endParaRPr lang="fr-FR" dirty="0">
              <a:solidFill>
                <a:schemeClr val="tx1"/>
              </a:solidFill>
            </a:endParaRPr>
          </a:p>
        </p:txBody>
      </p:sp>
      <p:sp>
        <p:nvSpPr>
          <p:cNvPr id="3" name="Espace réservé du contenu 2"/>
          <p:cNvSpPr>
            <a:spLocks noGrp="1"/>
          </p:cNvSpPr>
          <p:nvPr>
            <p:ph sz="quarter" idx="1"/>
          </p:nvPr>
        </p:nvSpPr>
        <p:spPr>
          <a:xfrm>
            <a:off x="457200" y="1600200"/>
            <a:ext cx="8003232" cy="4873752"/>
          </a:xfrm>
        </p:spPr>
        <p:txBody>
          <a:bodyPr>
            <a:normAutofit/>
          </a:bodyPr>
          <a:lstStyle/>
          <a:p>
            <a:pPr algn="r" rtl="1"/>
            <a:r>
              <a:rPr lang="ar-MA" sz="3200" dirty="0"/>
              <a:t>وتشكل هذه الحالة السبب الأساسي لنهاية </a:t>
            </a:r>
            <a:r>
              <a:rPr lang="ar-MA" sz="3200" dirty="0" err="1"/>
              <a:t>الدساتير.</a:t>
            </a:r>
            <a:r>
              <a:rPr lang="ar-MA" sz="3200" dirty="0"/>
              <a:t> ذلك أن الدستور كمجموعة قواعد للحكم والمشروعية ترتبط حياته ووجوده بالنظام السياسي الذي </a:t>
            </a:r>
            <a:r>
              <a:rPr lang="ar-MA" sz="3200" dirty="0" err="1"/>
              <a:t>أقره.</a:t>
            </a:r>
            <a:r>
              <a:rPr lang="ar-MA" sz="3200" dirty="0"/>
              <a:t> فإذا ما قضي على هذا النظام إثر ثورة أو انقلاب، فإن الملاحظ أن أول بلاغ للانقلابيين أو الثوار يعلن عن إلغاء دستور النظام المطاح </a:t>
            </a:r>
            <a:r>
              <a:rPr lang="ar-MA" sz="3200" dirty="0" err="1"/>
              <a:t>به.</a:t>
            </a:r>
            <a:r>
              <a:rPr lang="ar-MA" sz="3200" dirty="0"/>
              <a:t> (حالة تونس بعد نظام زين العابدين بن علي خلال ما يسمى بالربيع العربي</a:t>
            </a:r>
            <a:r>
              <a:rPr lang="ar-MA" sz="3200" dirty="0" err="1"/>
              <a:t>).</a:t>
            </a:r>
            <a:endParaRPr lang="fr-FR" sz="3200" dirty="0"/>
          </a:p>
        </p:txBody>
      </p:sp>
      <p:sp>
        <p:nvSpPr>
          <p:cNvPr id="4" name="Espace réservé du numéro de diapositive 3"/>
          <p:cNvSpPr>
            <a:spLocks noGrp="1"/>
          </p:cNvSpPr>
          <p:nvPr>
            <p:ph type="sldNum" sz="quarter" idx="15"/>
          </p:nvPr>
        </p:nvSpPr>
        <p:spPr/>
        <p:txBody>
          <a:bodyPr/>
          <a:lstStyle/>
          <a:p>
            <a:fld id="{B78A7945-575E-4CDB-99DC-3C44E809C41F}" type="slidenum">
              <a:rPr lang="fr-FR" smtClean="0"/>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216</TotalTime>
  <Words>410</Words>
  <Application>Microsoft Office PowerPoint</Application>
  <PresentationFormat>Affichage à l'écran (4:3)</PresentationFormat>
  <Paragraphs>38</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Oriel</vt:lpstr>
      <vt:lpstr>تعديل الدستور </vt:lpstr>
      <vt:lpstr>سلطة التعديل </vt:lpstr>
      <vt:lpstr>مسطرة التعديل :</vt:lpstr>
      <vt:lpstr>تقييد سلطة التعديل:</vt:lpstr>
      <vt:lpstr>Diapositive 5</vt:lpstr>
      <vt:lpstr>زوال الدستور</vt:lpstr>
      <vt:lpstr>التعليق المؤقت للدستور بإعلان حالة الاستثناء</vt:lpstr>
      <vt:lpstr>زوال الدستور بتعديل نظامه لكل نصوصه</vt:lpstr>
      <vt:lpstr>إلغاء الدستور بنهاية النظام المرتبط به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تعديل الدستور </dc:title>
  <dc:creator>pc</dc:creator>
  <cp:lastModifiedBy>pc</cp:lastModifiedBy>
  <cp:revision>20</cp:revision>
  <dcterms:created xsi:type="dcterms:W3CDTF">2020-03-19T21:21:58Z</dcterms:created>
  <dcterms:modified xsi:type="dcterms:W3CDTF">2020-03-20T00:58:13Z</dcterms:modified>
</cp:coreProperties>
</file>